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73" r:id="rId10"/>
    <p:sldId id="269" r:id="rId11"/>
    <p:sldId id="260" r:id="rId12"/>
    <p:sldId id="261" r:id="rId13"/>
    <p:sldId id="274" r:id="rId14"/>
    <p:sldId id="275" r:id="rId15"/>
    <p:sldId id="278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CFF"/>
    <a:srgbClr val="7580FF"/>
    <a:srgbClr val="E43E71"/>
    <a:srgbClr val="D48A88"/>
    <a:srgbClr val="CB4141"/>
    <a:srgbClr val="24F21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5" autoAdjust="0"/>
    <p:restoredTop sz="94624" autoAdjust="0"/>
  </p:normalViewPr>
  <p:slideViewPr>
    <p:cSldViewPr>
      <p:cViewPr varScale="1">
        <p:scale>
          <a:sx n="91" d="100"/>
          <a:sy n="91" d="100"/>
        </p:scale>
        <p:origin x="672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65D8A-A5B5-4EF8-9E3E-9179CE693DA6}" type="datetimeFigureOut">
              <a:rPr lang="bg-BG" smtClean="0"/>
              <a:t>24.6.2016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E313-37EC-492D-A384-D9B59EDA4C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7338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6E313-37EC-492D-A384-D9B59EDA4CD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066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harphelper.com/blog/2015/08/recursively-draw-a-binary-tree-in-c/" TargetMode="External"/><Relationship Id="rId5" Type="http://schemas.openxmlformats.org/officeDocument/2006/relationships/hyperlink" Target="https://www.khanacademy.org/computer-programming/depth-first-traversals-of-binary-trees/934024358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pirationgreen.com/fibonacci-sequence-in-natur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kov.com/blog/2013/01/23/indirect-recursion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16" y="129540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3116" y="2397919"/>
            <a:ext cx="3200400" cy="4953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Georgi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Stoimenov</a:t>
            </a:r>
            <a:endParaRPr lang="bg-B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Interesting algorithms with recursion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807" y="4100611"/>
            <a:ext cx="2667000" cy="41177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path in labyrinth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2807" y="2076450"/>
            <a:ext cx="2667000" cy="1524000"/>
          </a:xfrm>
          <a:prstGeom prst="roundRect">
            <a:avLst/>
          </a:prstGeom>
          <a:blipFill>
            <a:blip r:embed="rId3"/>
            <a:srcRect/>
            <a:stretch>
              <a:fillRect t="-8333" b="-83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T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2470" y="1544105"/>
            <a:ext cx="2585337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1807" y="4112278"/>
            <a:ext cx="17471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Tree traversal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27358" y="4100611"/>
            <a:ext cx="1143000" cy="468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/>
              </a:rPr>
              <a:t>Click me!</a:t>
            </a:r>
            <a:endParaRPr lang="bg-B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SierpinskiTriangl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6358" y="18859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3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idea behind Recursion?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6029"/>
            <a:ext cx="2274757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257550"/>
            <a:ext cx="2057400" cy="1365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recursion always applicable?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1371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using big data or even bad algorithm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cause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StackOverflow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Exception.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57175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require more memory (because of </a:t>
            </a:r>
            <a:r>
              <a:rPr lang="en-US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stack).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486150"/>
            <a:ext cx="7620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It's usually slower due to the overhead of maintaining the stack.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alternative?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3800" y="1063229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Iteration</a:t>
            </a:r>
            <a:endParaRPr lang="bg-B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89" y="1700347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 well with big data.</a:t>
            </a: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086600" y="3286160"/>
            <a:ext cx="1259536" cy="1260120"/>
          </a:xfrm>
          <a:prstGeom prst="ellipse">
            <a:avLst/>
          </a:prstGeom>
          <a:blipFill>
            <a:blip r:embed="rId3"/>
            <a:srcRect/>
            <a:stretch>
              <a:fillRect l="-25077" r="-250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181600" y="3311122"/>
            <a:ext cx="1209636" cy="1210196"/>
          </a:xfrm>
          <a:prstGeom prst="ellipse">
            <a:avLst/>
          </a:prstGeom>
          <a:blipFill>
            <a:blip r:embed="rId4"/>
            <a:srcRect/>
            <a:stretch>
              <a:fillRect l="-30299" r="-17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096000" y="1716769"/>
            <a:ext cx="1204936" cy="1205494"/>
          </a:xfrm>
          <a:prstGeom prst="ellipse">
            <a:avLst/>
          </a:prstGeom>
          <a:blipFill>
            <a:blip r:embed="rId5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256475" y="2768656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additional memory used.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475" y="3716642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calculation of  time complexity of the algorithm.</a:t>
            </a:r>
            <a:endParaRPr lang="bg-BG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 animBg="1"/>
      <p:bldP spid="9" grpId="0" animBg="1"/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5711"/>
            <a:ext cx="3810000" cy="339447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recursion makes 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code simple and 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understandable. It can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used to solve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difficult  tasks with</a:t>
            </a:r>
          </a:p>
          <a:p>
            <a:pPr>
              <a:buNone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0" y="1075711"/>
            <a:ext cx="3352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 stepping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the boundary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make your</a:t>
            </a:r>
          </a:p>
          <a:p>
            <a:pPr>
              <a:buFont typeface="Arial" pitchFamily="34" charset="0"/>
              <a:buNone/>
            </a:pPr>
            <a:r>
              <a:rPr lang="en-US" dirty="0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slow and</a:t>
            </a:r>
          </a:p>
          <a:p>
            <a:pPr>
              <a:buFont typeface="Arial" pitchFamily="34" charset="0"/>
              <a:buNone/>
            </a:pPr>
            <a:r>
              <a:rPr lang="en-US" dirty="0" err="1" smtClean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uneffective</a:t>
            </a:r>
            <a:r>
              <a:rPr lang="en-US" dirty="0">
                <a:solidFill>
                  <a:srgbClr val="E43E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 smtClean="0">
              <a:solidFill>
                <a:srgbClr val="E43E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the attention!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2600" y="440055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https://goo.gl/FC5hwg</a:t>
            </a:r>
            <a:endParaRPr lang="bg-BG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09" y="26670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actually a recursion?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MirrorRecurs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296601"/>
            <a:ext cx="2330077" cy="3452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71" y="1879728"/>
            <a:ext cx="4505738" cy="2286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Recursion in programming is…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0750"/>
            <a:ext cx="8229600" cy="2819399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“Recursion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is a method where the solution to a problem depends on solutions to smaller instances of the same problem (as opposed to iteration)”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	</a:t>
            </a:r>
            <a:r>
              <a:rPr lang="en-US" i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  <a:endParaRPr lang="bg-BG" i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The Fibonacci sequence - Demo</a:t>
            </a:r>
            <a:endParaRPr lang="bg-BG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000" y="42481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chemeClr val="accent2">
                      <a:alpha val="43000"/>
                    </a:schemeClr>
                  </a:outerShdw>
                </a:effectLst>
                <a:hlinkClick r:id="rId3"/>
              </a:rPr>
              <a:t>Click me!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chemeClr val="accent2">
                    <a:alpha val="43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6" y="-84220"/>
            <a:ext cx="9144000" cy="523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4013"/>
            <a:ext cx="4114800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252029" y="2035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Fib(4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Fib(3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08715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2029" y="244822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flipH="1">
            <a:off x="5638800" y="665250"/>
            <a:ext cx="1070429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51" idx="0"/>
          </p:cNvCxnSpPr>
          <p:nvPr/>
        </p:nvCxnSpPr>
        <p:spPr>
          <a:xfrm>
            <a:off x="6709229" y="665250"/>
            <a:ext cx="1037544" cy="748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1" idx="0"/>
          </p:cNvCxnSpPr>
          <p:nvPr/>
        </p:nvCxnSpPr>
        <p:spPr>
          <a:xfrm flipH="1">
            <a:off x="4865915" y="1875448"/>
            <a:ext cx="772885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0"/>
          </p:cNvCxnSpPr>
          <p:nvPr/>
        </p:nvCxnSpPr>
        <p:spPr>
          <a:xfrm>
            <a:off x="5638800" y="1875448"/>
            <a:ext cx="1070429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87750" y="3460454"/>
            <a:ext cx="105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Fib(1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168900" y="346045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38" name="Straight Arrow Connector 37"/>
          <p:cNvCxnSpPr>
            <a:stCxn id="11" idx="2"/>
            <a:endCxn id="36" idx="0"/>
          </p:cNvCxnSpPr>
          <p:nvPr/>
        </p:nvCxnSpPr>
        <p:spPr>
          <a:xfrm flipH="1">
            <a:off x="4114800" y="2909890"/>
            <a:ext cx="751115" cy="550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37" idx="0"/>
          </p:cNvCxnSpPr>
          <p:nvPr/>
        </p:nvCxnSpPr>
        <p:spPr>
          <a:xfrm>
            <a:off x="4865915" y="2909890"/>
            <a:ext cx="760185" cy="550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89573" y="141378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Fib(2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9402" y="24482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Fib(0</a:t>
            </a:r>
            <a:r>
              <a:rPr lang="en-US" sz="2400" dirty="0" smtClean="0"/>
              <a:t>)</a:t>
            </a:r>
            <a:endParaRPr lang="bg-BG" sz="2400" dirty="0"/>
          </a:p>
        </p:txBody>
      </p:sp>
      <p:cxnSp>
        <p:nvCxnSpPr>
          <p:cNvPr id="54" name="Straight Arrow Connector 53"/>
          <p:cNvCxnSpPr>
            <a:stCxn id="51" idx="2"/>
            <a:endCxn id="12" idx="0"/>
          </p:cNvCxnSpPr>
          <p:nvPr/>
        </p:nvCxnSpPr>
        <p:spPr>
          <a:xfrm flipH="1">
            <a:off x="6709229" y="1875448"/>
            <a:ext cx="1037544" cy="572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2"/>
            <a:endCxn id="53" idx="0"/>
          </p:cNvCxnSpPr>
          <p:nvPr/>
        </p:nvCxnSpPr>
        <p:spPr>
          <a:xfrm>
            <a:off x="7746773" y="1875448"/>
            <a:ext cx="819829" cy="572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36" grpId="0"/>
      <p:bldP spid="37" grpId="0"/>
      <p:bldP spid="51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09550"/>
            <a:ext cx="5886450" cy="8572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Specifics of the recursion</a:t>
            </a: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857250" y="1695451"/>
            <a:ext cx="1447800" cy="1448471"/>
          </a:xfrm>
          <a:prstGeom prst="ellipse">
            <a:avLst/>
          </a:prstGeom>
          <a:blipFill>
            <a:blip r:embed="rId3">
              <a:extLst/>
            </a:blip>
            <a:srcRect/>
            <a:stretch>
              <a:fillRect l="-16698" r="-176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1085850" y="3248627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43296" y="1695451"/>
            <a:ext cx="1428758" cy="1429420"/>
          </a:xfrm>
          <a:prstGeom prst="ellipse">
            <a:avLst/>
          </a:prstGeom>
          <a:blipFill>
            <a:blip r:embed="rId4"/>
            <a:srcRect/>
            <a:stretch>
              <a:fillRect l="-38851" r="-388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TextBox 6"/>
          <p:cNvSpPr txBox="1"/>
          <p:nvPr/>
        </p:nvSpPr>
        <p:spPr>
          <a:xfrm>
            <a:off x="3762375" y="3201301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Depth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1300" y="3191476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Directions</a:t>
            </a:r>
            <a:endParaRPr lang="bg-BG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6515100" y="1695751"/>
            <a:ext cx="609600" cy="1429420"/>
          </a:xfrm>
          <a:prstGeom prst="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Up Arrow 11"/>
          <p:cNvSpPr/>
          <p:nvPr/>
        </p:nvSpPr>
        <p:spPr>
          <a:xfrm rot="10800000">
            <a:off x="7239000" y="1695751"/>
            <a:ext cx="609600" cy="1429420"/>
          </a:xfrm>
          <a:prstGeom prst="upArrow">
            <a:avLst/>
          </a:prstGeom>
          <a:solidFill>
            <a:srgbClr val="E43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7264" y="1231582"/>
            <a:ext cx="7848600" cy="3413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567264" y="1276348"/>
            <a:ext cx="7848600" cy="332398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12CFF"/>
                </a:solidFill>
              </a:rPr>
              <a:t>private static long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n)</a:t>
            </a:r>
          </a:p>
          <a:p>
            <a:r>
              <a:rPr lang="bg-BG" sz="1400" dirty="0" smtClean="0"/>
              <a:t>{</a:t>
            </a:r>
          </a:p>
          <a:p>
            <a:r>
              <a:rPr lang="en-US" sz="1400" dirty="0" smtClean="0"/>
              <a:t>        if (n &lt;= 2)</a:t>
            </a:r>
          </a:p>
          <a:p>
            <a:r>
              <a:rPr lang="bg-BG" sz="1400" dirty="0" smtClean="0"/>
              <a:t>        {</a:t>
            </a:r>
          </a:p>
          <a:p>
            <a:r>
              <a:rPr lang="en-US" sz="1400" dirty="0" smtClean="0"/>
              <a:t>   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1;</a:t>
            </a:r>
          </a:p>
          <a:p>
            <a:r>
              <a:rPr lang="bg-BG" sz="1400" dirty="0" smtClean="0"/>
              <a:t>        }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         long result = 5;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+=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- 1) + </a:t>
            </a:r>
            <a:r>
              <a:rPr lang="en-US" sz="1400" dirty="0" err="1" smtClean="0"/>
              <a:t>GetModifiedFibonacci</a:t>
            </a:r>
            <a:r>
              <a:rPr lang="en-US" sz="1400" dirty="0" smtClean="0"/>
              <a:t>(n - 2);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result = result * n;</a:t>
            </a:r>
          </a:p>
          <a:p>
            <a:endParaRPr lang="bg-BG" sz="1400" dirty="0" smtClean="0"/>
          </a:p>
          <a:p>
            <a:r>
              <a:rPr lang="en-US" sz="1400" dirty="0" smtClean="0"/>
              <a:t>         </a:t>
            </a:r>
            <a:r>
              <a:rPr lang="en-US" sz="1400" dirty="0" smtClean="0">
                <a:solidFill>
                  <a:srgbClr val="112CFF"/>
                </a:solidFill>
              </a:rPr>
              <a:t>return</a:t>
            </a:r>
            <a:r>
              <a:rPr lang="en-US" sz="1400" dirty="0" smtClean="0"/>
              <a:t> result;</a:t>
            </a:r>
          </a:p>
          <a:p>
            <a:r>
              <a:rPr lang="bg-BG" sz="1400" dirty="0" smtClean="0"/>
              <a:t>}</a:t>
            </a: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Modified Fibonacci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1972137" y="2219564"/>
            <a:ext cx="838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TextBox 8"/>
          <p:cNvSpPr txBox="1"/>
          <p:nvPr/>
        </p:nvSpPr>
        <p:spPr>
          <a:xfrm>
            <a:off x="2895599" y="2111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Bottom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4305300" y="2533650"/>
            <a:ext cx="9906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4038600" y="16123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Straight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14400" y="3562350"/>
            <a:ext cx="6096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10800000">
            <a:off x="2743200" y="3727507"/>
            <a:ext cx="1219200" cy="15240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TextBox 16"/>
          <p:cNvSpPr txBox="1"/>
          <p:nvPr/>
        </p:nvSpPr>
        <p:spPr>
          <a:xfrm>
            <a:off x="4191000" y="361904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Backward move</a:t>
            </a:r>
            <a:endParaRPr lang="bg-B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914400" y="440055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/>
      <p:bldP spid="9" grpId="0"/>
      <p:bldP spid="10" grpId="0" animBg="1"/>
      <p:bldP spid="11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Recursion types</a:t>
            </a:r>
            <a:endParaRPr lang="bg-B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637688" y="1605738"/>
            <a:ext cx="1982118" cy="1981200"/>
          </a:xfrm>
          <a:prstGeom prst="ellipse">
            <a:avLst/>
          </a:prstGeom>
          <a:blipFill>
            <a:blip r:embed="rId3"/>
            <a:srcRect/>
            <a:stretch>
              <a:fillRect l="-23590" r="-235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ight Arrow 5"/>
          <p:cNvSpPr/>
          <p:nvPr/>
        </p:nvSpPr>
        <p:spPr>
          <a:xfrm rot="7033004">
            <a:off x="3383171" y="2233858"/>
            <a:ext cx="1612990" cy="21520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ight Arrow 11"/>
          <p:cNvSpPr/>
          <p:nvPr/>
        </p:nvSpPr>
        <p:spPr>
          <a:xfrm>
            <a:off x="3810000" y="3118542"/>
            <a:ext cx="1612990" cy="21520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2"/>
          <p:cNvSpPr/>
          <p:nvPr/>
        </p:nvSpPr>
        <p:spPr>
          <a:xfrm rot="14555557">
            <a:off x="4289020" y="2222280"/>
            <a:ext cx="1612990" cy="215208"/>
          </a:xfrm>
          <a:prstGeom prst="rightArrow">
            <a:avLst/>
          </a:prstGeom>
          <a:solidFill>
            <a:srgbClr val="CB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/>
        </p:nvSpPr>
        <p:spPr>
          <a:xfrm>
            <a:off x="4169440" y="387625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82578" y="3461001"/>
            <a:ext cx="92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Indirect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12" grpId="0" animBg="1"/>
      <p:bldP spid="13" grpId="0" animBg="1"/>
      <p:bldP spid="10" grpId="0"/>
      <p:bldP spid="10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 algorithms</a:t>
            </a:r>
            <a:endParaRPr lang="bg-B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3229"/>
            <a:ext cx="4191000" cy="364212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chemeClr val="bg1"/>
                </a:solidFill>
              </a:rPr>
              <a:t> A common computer programming tactic is to divide a problem into sub-problems of the same type as the original, solve those sub-problems, and combine the results. </a:t>
            </a:r>
            <a:endParaRPr lang="bg-B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2179</TotalTime>
  <Words>249</Words>
  <Application>Microsoft Office PowerPoint</Application>
  <PresentationFormat>On-screen Show (16:9)</PresentationFormat>
  <Paragraphs>75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Recursion</vt:lpstr>
      <vt:lpstr>What is actually a recursion?</vt:lpstr>
      <vt:lpstr>Recursion in programming is…</vt:lpstr>
      <vt:lpstr>The Fibonacci sequence - Demo</vt:lpstr>
      <vt:lpstr>How it works?</vt:lpstr>
      <vt:lpstr>Specifics of the recursion</vt:lpstr>
      <vt:lpstr>Modified Fibonacci</vt:lpstr>
      <vt:lpstr>Recursion types</vt:lpstr>
      <vt:lpstr>Recursive algorithms</vt:lpstr>
      <vt:lpstr>Interesting algorithms with recursion</vt:lpstr>
      <vt:lpstr>What is the idea behind Recursion?</vt:lpstr>
      <vt:lpstr>Is recursion always applicable?</vt:lpstr>
      <vt:lpstr>What is the alternative?</vt:lpstr>
      <vt:lpstr>Conclusion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 and recursive algorithms</dc:title>
  <dc:creator>Георги</dc:creator>
  <cp:lastModifiedBy>Георги</cp:lastModifiedBy>
  <cp:revision>93</cp:revision>
  <dcterms:created xsi:type="dcterms:W3CDTF">2006-08-16T00:00:00Z</dcterms:created>
  <dcterms:modified xsi:type="dcterms:W3CDTF">2016-06-24T05:14:20Z</dcterms:modified>
</cp:coreProperties>
</file>